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3"/>
  </p:notesMasterIdLst>
  <p:sldIdLst>
    <p:sldId id="281" r:id="rId5"/>
    <p:sldId id="279" r:id="rId6"/>
    <p:sldId id="272" r:id="rId7"/>
    <p:sldId id="273" r:id="rId8"/>
    <p:sldId id="280" r:id="rId9"/>
    <p:sldId id="274" r:id="rId10"/>
    <p:sldId id="275" r:id="rId11"/>
    <p:sldId id="282" r:id="rId12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1" autoAdjust="0"/>
    <p:restoredTop sz="94660"/>
  </p:normalViewPr>
  <p:slideViewPr>
    <p:cSldViewPr>
      <p:cViewPr varScale="1">
        <p:scale>
          <a:sx n="143" d="100"/>
          <a:sy n="143" d="100"/>
        </p:scale>
        <p:origin x="1140" y="1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9625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9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24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900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4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41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38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6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7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2612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2" r:id="rId11"/>
    <p:sldLayoutId id="2147483651" r:id="rId12"/>
    <p:sldLayoutId id="2147483654" r:id="rId13"/>
    <p:sldLayoutId id="214748365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/>
          <a:lstStyle/>
          <a:p>
            <a:r>
              <a:rPr lang="en-US" dirty="0"/>
              <a:t>Lecture 9.3 - A Better Reduction Kernel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9 – Parallel Computation Patterns (Reduction)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755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00">
        <p:fade/>
      </p:transition>
    </mc:Choice>
    <mc:Fallback xmlns="">
      <p:transition spd="med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To learn to write a better reduction kernel</a:t>
            </a:r>
          </a:p>
          <a:p>
            <a:pPr lvl="1"/>
            <a:r>
              <a:rPr lang="en-US" sz="1200" dirty="0"/>
              <a:t>Improved resource efficiency</a:t>
            </a:r>
          </a:p>
          <a:p>
            <a:pPr lvl="1"/>
            <a:r>
              <a:rPr lang="en-US" sz="1200" dirty="0"/>
              <a:t>Improved thread to data mapping</a:t>
            </a:r>
          </a:p>
          <a:p>
            <a:pPr lvl="1"/>
            <a:r>
              <a:rPr lang="en-US" sz="1200" dirty="0"/>
              <a:t>Reduced control divergence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0">
        <p:fade/>
      </p:transition>
    </mc:Choice>
    <mc:Fallback xmlns="">
      <p:transition spd="med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Some Observations on the naïve reduction kernel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 each iteration, two control flow paths will be sequentially traversed for each warp</a:t>
            </a:r>
          </a:p>
          <a:p>
            <a:pPr lvl="1"/>
            <a:r>
              <a:rPr lang="en-US" sz="1100" dirty="0"/>
              <a:t>Threads that perform addition and threads that do not</a:t>
            </a:r>
          </a:p>
          <a:p>
            <a:pPr lvl="1"/>
            <a:r>
              <a:rPr lang="en-US" sz="1100" dirty="0"/>
              <a:t>Threads that do not perform addition still consume execution resources</a:t>
            </a: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1600" dirty="0"/>
              <a:t>Half or fewer of threads will be executing after the first step</a:t>
            </a:r>
          </a:p>
          <a:p>
            <a:pPr lvl="1"/>
            <a:r>
              <a:rPr lang="en-US" sz="1100" dirty="0"/>
              <a:t>All odd-index threads are disabled after first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100" dirty="0"/>
              <a:t>After the 5th step, entire warps in each block will fail the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dirty="0"/>
              <a:t> test, poor resource utilization but no divergence</a:t>
            </a:r>
          </a:p>
          <a:p>
            <a:pPr lvl="2"/>
            <a:r>
              <a:rPr lang="en-US" sz="1100" dirty="0"/>
              <a:t>This can go on for a while, up to 6 more steps (stride = 32, 64, 128, 256, 512, 1024), where each active warp only has one productive thread until all warps in a block retire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8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000">
        <p:fade/>
      </p:transition>
    </mc:Choice>
    <mc:Fallback xmlns="">
      <p:transition spd="med" advTm="16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 Index Usage Matters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600" dirty="0"/>
              <a:t>In some algorithms, one can shift the index usage to improve the divergence behavior</a:t>
            </a:r>
          </a:p>
          <a:p>
            <a:pPr lvl="1">
              <a:defRPr/>
            </a:pPr>
            <a:r>
              <a:rPr lang="en-US" sz="1100" dirty="0"/>
              <a:t>Commutative and associative operators</a:t>
            </a:r>
          </a:p>
          <a:p>
            <a:r>
              <a:rPr lang="en-US" sz="1600" dirty="0"/>
              <a:t>Always compact the partial sums into the front locations in the </a:t>
            </a:r>
            <a:r>
              <a:rPr lang="en-US" sz="1600" dirty="0" err="1"/>
              <a:t>partialSum</a:t>
            </a:r>
            <a:r>
              <a:rPr lang="en-US" sz="1600" dirty="0"/>
              <a:t>[ ] array</a:t>
            </a:r>
          </a:p>
          <a:p>
            <a:r>
              <a:rPr lang="en-US" sz="1600" dirty="0"/>
              <a:t>Keep the active threads consecutive</a:t>
            </a:r>
          </a:p>
          <a:p>
            <a:pPr lvl="1">
              <a:defRPr/>
            </a:pPr>
            <a:endParaRPr lang="en-US" sz="12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953000" y="4686300"/>
            <a:ext cx="190500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22E5A5-9D8F-4687-A435-7E541E8EB8A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000">
        <p:fade/>
      </p:transition>
    </mc:Choice>
    <mc:Fallback xmlns="">
      <p:transition spd="med" advTm="7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 Example of 4 threads</a:t>
            </a:r>
          </a:p>
        </p:txBody>
      </p:sp>
      <p:sp>
        <p:nvSpPr>
          <p:cNvPr id="22532" name="Rectangle 88"/>
          <p:cNvSpPr>
            <a:spLocks noChangeArrowheads="1"/>
          </p:cNvSpPr>
          <p:nvPr/>
        </p:nvSpPr>
        <p:spPr bwMode="auto">
          <a:xfrm>
            <a:off x="4895850" y="1021269"/>
            <a:ext cx="514350" cy="3429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33" name="Rectangle 89"/>
          <p:cNvSpPr>
            <a:spLocks noChangeArrowheads="1"/>
          </p:cNvSpPr>
          <p:nvPr/>
        </p:nvSpPr>
        <p:spPr bwMode="auto">
          <a:xfrm>
            <a:off x="4381500" y="1021269"/>
            <a:ext cx="514350" cy="3429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34" name="Rectangle 90"/>
          <p:cNvSpPr>
            <a:spLocks noChangeArrowheads="1"/>
          </p:cNvSpPr>
          <p:nvPr/>
        </p:nvSpPr>
        <p:spPr bwMode="auto">
          <a:xfrm>
            <a:off x="3867150" y="1021269"/>
            <a:ext cx="514350" cy="3429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35" name="Rectangle 91"/>
          <p:cNvSpPr>
            <a:spLocks noChangeArrowheads="1"/>
          </p:cNvSpPr>
          <p:nvPr/>
        </p:nvSpPr>
        <p:spPr bwMode="auto">
          <a:xfrm>
            <a:off x="3352800" y="1021269"/>
            <a:ext cx="514350" cy="3429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39" name="Rectangle 81"/>
          <p:cNvSpPr>
            <a:spLocks noChangeArrowheads="1"/>
          </p:cNvSpPr>
          <p:nvPr/>
        </p:nvSpPr>
        <p:spPr bwMode="auto">
          <a:xfrm>
            <a:off x="1824955" y="1021269"/>
            <a:ext cx="514350" cy="3429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540" name="Rectangle 82"/>
          <p:cNvSpPr>
            <a:spLocks noChangeArrowheads="1"/>
          </p:cNvSpPr>
          <p:nvPr/>
        </p:nvSpPr>
        <p:spPr bwMode="auto">
          <a:xfrm>
            <a:off x="2339305" y="1021269"/>
            <a:ext cx="514350" cy="3429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541" name="Rectangle 83"/>
          <p:cNvSpPr>
            <a:spLocks noChangeArrowheads="1"/>
          </p:cNvSpPr>
          <p:nvPr/>
        </p:nvSpPr>
        <p:spPr bwMode="auto">
          <a:xfrm>
            <a:off x="2853655" y="1021269"/>
            <a:ext cx="514350" cy="3429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543" name="Rectangle 2"/>
          <p:cNvSpPr>
            <a:spLocks noChangeArrowheads="1"/>
          </p:cNvSpPr>
          <p:nvPr/>
        </p:nvSpPr>
        <p:spPr bwMode="auto">
          <a:xfrm>
            <a:off x="1310605" y="1021269"/>
            <a:ext cx="514350" cy="3429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2544" name="Text Box 3"/>
          <p:cNvSpPr txBox="1">
            <a:spLocks noChangeArrowheads="1"/>
          </p:cNvSpPr>
          <p:nvPr/>
        </p:nvSpPr>
        <p:spPr bwMode="auto">
          <a:xfrm>
            <a:off x="1230559" y="783977"/>
            <a:ext cx="5982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Thread 0</a:t>
            </a:r>
          </a:p>
        </p:txBody>
      </p:sp>
      <p:sp>
        <p:nvSpPr>
          <p:cNvPr id="22546" name="Rectangle 5"/>
          <p:cNvSpPr>
            <a:spLocks noChangeArrowheads="1"/>
          </p:cNvSpPr>
          <p:nvPr/>
        </p:nvSpPr>
        <p:spPr bwMode="auto">
          <a:xfrm>
            <a:off x="1310605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547" name="Rectangle 6"/>
          <p:cNvSpPr>
            <a:spLocks noChangeArrowheads="1"/>
          </p:cNvSpPr>
          <p:nvPr/>
        </p:nvSpPr>
        <p:spPr bwMode="auto">
          <a:xfrm>
            <a:off x="1824955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548" name="Rectangle 7"/>
          <p:cNvSpPr>
            <a:spLocks noChangeArrowheads="1"/>
          </p:cNvSpPr>
          <p:nvPr/>
        </p:nvSpPr>
        <p:spPr bwMode="auto">
          <a:xfrm>
            <a:off x="2339305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549" name="Rectangle 8"/>
          <p:cNvSpPr>
            <a:spLocks noChangeArrowheads="1"/>
          </p:cNvSpPr>
          <p:nvPr/>
        </p:nvSpPr>
        <p:spPr bwMode="auto">
          <a:xfrm>
            <a:off x="2853655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554" name="Rectangle 13"/>
          <p:cNvSpPr>
            <a:spLocks noChangeArrowheads="1"/>
          </p:cNvSpPr>
          <p:nvPr/>
        </p:nvSpPr>
        <p:spPr bwMode="auto">
          <a:xfrm>
            <a:off x="4381500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2555" name="Rectangle 14"/>
          <p:cNvSpPr>
            <a:spLocks noChangeArrowheads="1"/>
          </p:cNvSpPr>
          <p:nvPr/>
        </p:nvSpPr>
        <p:spPr bwMode="auto">
          <a:xfrm>
            <a:off x="3867150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556" name="Rectangle 15"/>
          <p:cNvSpPr>
            <a:spLocks noChangeArrowheads="1"/>
          </p:cNvSpPr>
          <p:nvPr/>
        </p:nvSpPr>
        <p:spPr bwMode="auto">
          <a:xfrm>
            <a:off x="3352800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557" name="Rectangle 16"/>
          <p:cNvSpPr>
            <a:spLocks noChangeArrowheads="1"/>
          </p:cNvSpPr>
          <p:nvPr/>
        </p:nvSpPr>
        <p:spPr bwMode="auto">
          <a:xfrm>
            <a:off x="4895850" y="13641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558" name="Rectangle 17"/>
          <p:cNvSpPr>
            <a:spLocks noChangeArrowheads="1"/>
          </p:cNvSpPr>
          <p:nvPr/>
        </p:nvSpPr>
        <p:spPr bwMode="auto">
          <a:xfrm>
            <a:off x="1310605" y="21642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559" name="Rectangle 18"/>
          <p:cNvSpPr>
            <a:spLocks noChangeArrowheads="1"/>
          </p:cNvSpPr>
          <p:nvPr/>
        </p:nvSpPr>
        <p:spPr bwMode="auto">
          <a:xfrm>
            <a:off x="1824955" y="21642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350" dirty="0">
                <a:solidFill>
                  <a:schemeClr val="bg1"/>
                </a:solidFill>
              </a:rPr>
              <a:t>  2</a:t>
            </a:r>
          </a:p>
        </p:txBody>
      </p:sp>
      <p:sp>
        <p:nvSpPr>
          <p:cNvPr id="22560" name="Rectangle 19"/>
          <p:cNvSpPr>
            <a:spLocks noChangeArrowheads="1"/>
          </p:cNvSpPr>
          <p:nvPr/>
        </p:nvSpPr>
        <p:spPr bwMode="auto">
          <a:xfrm>
            <a:off x="2339305" y="21642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350" dirty="0">
                <a:solidFill>
                  <a:schemeClr val="bg1"/>
                </a:solidFill>
              </a:rPr>
              <a:t> 13</a:t>
            </a:r>
          </a:p>
        </p:txBody>
      </p:sp>
      <p:sp>
        <p:nvSpPr>
          <p:cNvPr id="22561" name="Rectangle 20"/>
          <p:cNvSpPr>
            <a:spLocks noChangeArrowheads="1"/>
          </p:cNvSpPr>
          <p:nvPr/>
        </p:nvSpPr>
        <p:spPr bwMode="auto">
          <a:xfrm>
            <a:off x="2853655" y="21642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350" dirty="0">
                <a:solidFill>
                  <a:schemeClr val="bg1"/>
                </a:solidFill>
              </a:rPr>
              <a:t>  3</a:t>
            </a:r>
          </a:p>
        </p:txBody>
      </p:sp>
      <p:sp>
        <p:nvSpPr>
          <p:cNvPr id="22566" name="Rectangle 25"/>
          <p:cNvSpPr>
            <a:spLocks noChangeArrowheads="1"/>
          </p:cNvSpPr>
          <p:nvPr/>
        </p:nvSpPr>
        <p:spPr bwMode="auto">
          <a:xfrm>
            <a:off x="4381500" y="21642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67" name="Rectangle 26"/>
          <p:cNvSpPr>
            <a:spLocks noChangeArrowheads="1"/>
          </p:cNvSpPr>
          <p:nvPr/>
        </p:nvSpPr>
        <p:spPr bwMode="auto">
          <a:xfrm>
            <a:off x="3867150" y="21642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68" name="Rectangle 27"/>
          <p:cNvSpPr>
            <a:spLocks noChangeArrowheads="1"/>
          </p:cNvSpPr>
          <p:nvPr/>
        </p:nvSpPr>
        <p:spPr bwMode="auto">
          <a:xfrm>
            <a:off x="3352800" y="21642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69" name="Rectangle 28"/>
          <p:cNvSpPr>
            <a:spLocks noChangeArrowheads="1"/>
          </p:cNvSpPr>
          <p:nvPr/>
        </p:nvSpPr>
        <p:spPr bwMode="auto">
          <a:xfrm>
            <a:off x="4895850" y="21642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70" name="Rectangle 29"/>
          <p:cNvSpPr>
            <a:spLocks noChangeArrowheads="1"/>
          </p:cNvSpPr>
          <p:nvPr/>
        </p:nvSpPr>
        <p:spPr bwMode="auto">
          <a:xfrm>
            <a:off x="1310605" y="302151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2571" name="Rectangle 30"/>
          <p:cNvSpPr>
            <a:spLocks noChangeArrowheads="1"/>
          </p:cNvSpPr>
          <p:nvPr/>
        </p:nvSpPr>
        <p:spPr bwMode="auto">
          <a:xfrm>
            <a:off x="1824955" y="302151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35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572" name="Rectangle 31"/>
          <p:cNvSpPr>
            <a:spLocks noChangeArrowheads="1"/>
          </p:cNvSpPr>
          <p:nvPr/>
        </p:nvSpPr>
        <p:spPr bwMode="auto">
          <a:xfrm>
            <a:off x="2339305" y="302151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73" name="Rectangle 32"/>
          <p:cNvSpPr>
            <a:spLocks noChangeArrowheads="1"/>
          </p:cNvSpPr>
          <p:nvPr/>
        </p:nvSpPr>
        <p:spPr bwMode="auto">
          <a:xfrm>
            <a:off x="2853655" y="302151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78" name="Rectangle 37"/>
          <p:cNvSpPr>
            <a:spLocks noChangeArrowheads="1"/>
          </p:cNvSpPr>
          <p:nvPr/>
        </p:nvSpPr>
        <p:spPr bwMode="auto">
          <a:xfrm>
            <a:off x="4381500" y="302151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79" name="Rectangle 38"/>
          <p:cNvSpPr>
            <a:spLocks noChangeArrowheads="1"/>
          </p:cNvSpPr>
          <p:nvPr/>
        </p:nvSpPr>
        <p:spPr bwMode="auto">
          <a:xfrm>
            <a:off x="3867150" y="302151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80" name="Rectangle 39"/>
          <p:cNvSpPr>
            <a:spLocks noChangeArrowheads="1"/>
          </p:cNvSpPr>
          <p:nvPr/>
        </p:nvSpPr>
        <p:spPr bwMode="auto">
          <a:xfrm>
            <a:off x="3352800" y="302151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81" name="Rectangle 40"/>
          <p:cNvSpPr>
            <a:spLocks noChangeArrowheads="1"/>
          </p:cNvSpPr>
          <p:nvPr/>
        </p:nvSpPr>
        <p:spPr bwMode="auto">
          <a:xfrm>
            <a:off x="4895850" y="302151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82" name="Rectangle 41"/>
          <p:cNvSpPr>
            <a:spLocks noChangeArrowheads="1"/>
          </p:cNvSpPr>
          <p:nvPr/>
        </p:nvSpPr>
        <p:spPr bwMode="auto">
          <a:xfrm>
            <a:off x="1310605" y="38787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350">
                <a:solidFill>
                  <a:schemeClr val="bg1"/>
                </a:solidFill>
              </a:rPr>
              <a:t> 25</a:t>
            </a:r>
          </a:p>
        </p:txBody>
      </p:sp>
      <p:sp>
        <p:nvSpPr>
          <p:cNvPr id="22583" name="Rectangle 42"/>
          <p:cNvSpPr>
            <a:spLocks noChangeArrowheads="1"/>
          </p:cNvSpPr>
          <p:nvPr/>
        </p:nvSpPr>
        <p:spPr bwMode="auto">
          <a:xfrm>
            <a:off x="1824955" y="3878769"/>
            <a:ext cx="514350" cy="342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84" name="Rectangle 43"/>
          <p:cNvSpPr>
            <a:spLocks noChangeArrowheads="1"/>
          </p:cNvSpPr>
          <p:nvPr/>
        </p:nvSpPr>
        <p:spPr bwMode="auto">
          <a:xfrm>
            <a:off x="2339305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85" name="Rectangle 44"/>
          <p:cNvSpPr>
            <a:spLocks noChangeArrowheads="1"/>
          </p:cNvSpPr>
          <p:nvPr/>
        </p:nvSpPr>
        <p:spPr bwMode="auto">
          <a:xfrm>
            <a:off x="2853655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0" name="Rectangle 49"/>
          <p:cNvSpPr>
            <a:spLocks noChangeArrowheads="1"/>
          </p:cNvSpPr>
          <p:nvPr/>
        </p:nvSpPr>
        <p:spPr bwMode="auto">
          <a:xfrm>
            <a:off x="4381500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1" name="Rectangle 50"/>
          <p:cNvSpPr>
            <a:spLocks noChangeArrowheads="1"/>
          </p:cNvSpPr>
          <p:nvPr/>
        </p:nvSpPr>
        <p:spPr bwMode="auto">
          <a:xfrm>
            <a:off x="3867150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2" name="Rectangle 51"/>
          <p:cNvSpPr>
            <a:spLocks noChangeArrowheads="1"/>
          </p:cNvSpPr>
          <p:nvPr/>
        </p:nvSpPr>
        <p:spPr bwMode="auto">
          <a:xfrm>
            <a:off x="3352800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3" name="Rectangle 52"/>
          <p:cNvSpPr>
            <a:spLocks noChangeArrowheads="1"/>
          </p:cNvSpPr>
          <p:nvPr/>
        </p:nvSpPr>
        <p:spPr bwMode="auto">
          <a:xfrm>
            <a:off x="4895850" y="3878769"/>
            <a:ext cx="514350" cy="342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4" name="Line 53"/>
          <p:cNvSpPr>
            <a:spLocks noChangeShapeType="1"/>
          </p:cNvSpPr>
          <p:nvPr/>
        </p:nvSpPr>
        <p:spPr bwMode="auto">
          <a:xfrm>
            <a:off x="1539205" y="1707069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5" name="Line 54"/>
          <p:cNvSpPr>
            <a:spLocks noChangeShapeType="1"/>
          </p:cNvSpPr>
          <p:nvPr/>
        </p:nvSpPr>
        <p:spPr bwMode="auto">
          <a:xfrm flipH="1">
            <a:off x="1596354" y="1707069"/>
            <a:ext cx="1870746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6" name="Line 55"/>
          <p:cNvSpPr>
            <a:spLocks noChangeShapeType="1"/>
          </p:cNvSpPr>
          <p:nvPr/>
        </p:nvSpPr>
        <p:spPr bwMode="auto">
          <a:xfrm>
            <a:off x="2053555" y="1707069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7" name="Line 56"/>
          <p:cNvSpPr>
            <a:spLocks noChangeShapeType="1"/>
          </p:cNvSpPr>
          <p:nvPr/>
        </p:nvSpPr>
        <p:spPr bwMode="auto">
          <a:xfrm flipH="1">
            <a:off x="2068760" y="1707069"/>
            <a:ext cx="191269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8" name="Line 57"/>
          <p:cNvSpPr>
            <a:spLocks noChangeShapeType="1"/>
          </p:cNvSpPr>
          <p:nvPr/>
        </p:nvSpPr>
        <p:spPr bwMode="auto">
          <a:xfrm>
            <a:off x="2567905" y="1707069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599" name="Line 58"/>
          <p:cNvSpPr>
            <a:spLocks noChangeShapeType="1"/>
          </p:cNvSpPr>
          <p:nvPr/>
        </p:nvSpPr>
        <p:spPr bwMode="auto">
          <a:xfrm flipH="1">
            <a:off x="2625054" y="1707069"/>
            <a:ext cx="1927896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0" name="Line 59"/>
          <p:cNvSpPr>
            <a:spLocks noChangeShapeType="1"/>
          </p:cNvSpPr>
          <p:nvPr/>
        </p:nvSpPr>
        <p:spPr bwMode="auto">
          <a:xfrm>
            <a:off x="3082255" y="1707069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1" name="Line 60"/>
          <p:cNvSpPr>
            <a:spLocks noChangeShapeType="1"/>
          </p:cNvSpPr>
          <p:nvPr/>
        </p:nvSpPr>
        <p:spPr bwMode="auto">
          <a:xfrm flipH="1">
            <a:off x="3097460" y="1707069"/>
            <a:ext cx="196984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5" name="Line 64"/>
          <p:cNvSpPr>
            <a:spLocks noChangeShapeType="1"/>
          </p:cNvSpPr>
          <p:nvPr/>
        </p:nvSpPr>
        <p:spPr bwMode="auto">
          <a:xfrm>
            <a:off x="1539205" y="2507169"/>
            <a:ext cx="0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7" name="Line 66"/>
          <p:cNvSpPr>
            <a:spLocks noChangeShapeType="1"/>
          </p:cNvSpPr>
          <p:nvPr/>
        </p:nvSpPr>
        <p:spPr bwMode="auto">
          <a:xfrm>
            <a:off x="2053555" y="2507169"/>
            <a:ext cx="0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8" name="Line 67"/>
          <p:cNvSpPr>
            <a:spLocks noChangeShapeType="1"/>
          </p:cNvSpPr>
          <p:nvPr/>
        </p:nvSpPr>
        <p:spPr bwMode="auto">
          <a:xfrm flipH="1">
            <a:off x="1539205" y="2507169"/>
            <a:ext cx="1085850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09" name="Line 68"/>
          <p:cNvSpPr>
            <a:spLocks noChangeShapeType="1"/>
          </p:cNvSpPr>
          <p:nvPr/>
        </p:nvSpPr>
        <p:spPr bwMode="auto">
          <a:xfrm>
            <a:off x="1539205" y="3364419"/>
            <a:ext cx="0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15" name="Line 77"/>
          <p:cNvSpPr>
            <a:spLocks noChangeShapeType="1"/>
          </p:cNvSpPr>
          <p:nvPr/>
        </p:nvSpPr>
        <p:spPr bwMode="auto">
          <a:xfrm flipH="1">
            <a:off x="2095499" y="2507169"/>
            <a:ext cx="1015051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17" name="Line 79"/>
          <p:cNvSpPr>
            <a:spLocks noChangeShapeType="1"/>
          </p:cNvSpPr>
          <p:nvPr/>
        </p:nvSpPr>
        <p:spPr bwMode="auto">
          <a:xfrm flipH="1">
            <a:off x="1596354" y="3364419"/>
            <a:ext cx="470852" cy="514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619" name="Text Box 92"/>
          <p:cNvSpPr txBox="1">
            <a:spLocks noChangeArrowheads="1"/>
          </p:cNvSpPr>
          <p:nvPr/>
        </p:nvSpPr>
        <p:spPr bwMode="auto">
          <a:xfrm>
            <a:off x="1752600" y="783977"/>
            <a:ext cx="5982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Thread 1</a:t>
            </a:r>
          </a:p>
        </p:txBody>
      </p:sp>
      <p:sp>
        <p:nvSpPr>
          <p:cNvPr id="22620" name="Text Box 93"/>
          <p:cNvSpPr txBox="1">
            <a:spLocks noChangeArrowheads="1"/>
          </p:cNvSpPr>
          <p:nvPr/>
        </p:nvSpPr>
        <p:spPr bwMode="auto">
          <a:xfrm>
            <a:off x="2263140" y="783977"/>
            <a:ext cx="5982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Thread 2</a:t>
            </a:r>
          </a:p>
        </p:txBody>
      </p:sp>
      <p:sp>
        <p:nvSpPr>
          <p:cNvPr id="22621" name="Text Box 94"/>
          <p:cNvSpPr txBox="1">
            <a:spLocks noChangeArrowheads="1"/>
          </p:cNvSpPr>
          <p:nvPr/>
        </p:nvSpPr>
        <p:spPr bwMode="auto">
          <a:xfrm>
            <a:off x="2790197" y="783977"/>
            <a:ext cx="5982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</a:rPr>
              <a:t>Thread 3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3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000">
        <p:fade/>
      </p:transition>
    </mc:Choice>
    <mc:Fallback xmlns="">
      <p:transition spd="med" advTm="15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A Better Reduction Kernel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4725" lvl="1" indent="-403225">
              <a:buNone/>
            </a:pPr>
            <a:endParaRPr lang="en-US" b="1" dirty="0">
              <a:solidFill>
                <a:schemeClr val="tx2"/>
              </a:solidFill>
              <a:latin typeface="Courier New" pitchFamily="49" charset="0"/>
            </a:endParaRP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for (unsigned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stride 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blockDim.x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; 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	  stride &gt; 0;  stride /= 2) 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 __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syncthreads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  if (t &lt; stride)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	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[t] +=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[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</a:rPr>
              <a:t>t+stride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];</a:t>
            </a:r>
          </a:p>
          <a:p>
            <a:pPr marL="463550" lvl="1" indent="-350838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5828"/>
      </p:ext>
    </p:extLst>
  </p:cSld>
  <p:clrMapOvr>
    <a:masterClrMapping/>
  </p:clrMapOvr>
  <p:transition advTm="10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Analysis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For a 1024 thread block</a:t>
            </a:r>
          </a:p>
          <a:p>
            <a:pPr lvl="1"/>
            <a:r>
              <a:rPr lang="en-US" sz="1400" dirty="0"/>
              <a:t>No divergence in the first 5 steps</a:t>
            </a:r>
          </a:p>
          <a:p>
            <a:pPr lvl="2"/>
            <a:r>
              <a:rPr lang="en-US" sz="1400" dirty="0"/>
              <a:t>1024, 512, 256, 128, 64, 32 consecutive threads are active in each step</a:t>
            </a:r>
          </a:p>
          <a:p>
            <a:pPr lvl="2"/>
            <a:r>
              <a:rPr lang="en-US" sz="1400" dirty="0"/>
              <a:t>All threads in each warp  either all active or all inactive</a:t>
            </a:r>
          </a:p>
          <a:p>
            <a:pPr lvl="1"/>
            <a:r>
              <a:rPr lang="en-US" sz="1400" dirty="0"/>
              <a:t>The final 5 steps will still have divergence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953000" y="4705350"/>
            <a:ext cx="190500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9D88E1-A88B-446F-A390-F5C0EEE064D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870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000">
        <p:fade/>
      </p:transition>
    </mc:Choice>
    <mc:Fallback xmlns="">
      <p:transition spd="med" advTm="8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9.23</Order0>
    <Chapter xmlns="1956f548-e1c6-4bad-9b00-9434a603b471" xsi:nil="true"/>
    <Kit_x0020_Version xmlns="1956f548-e1c6-4bad-9b00-9434a603b471">Release 1.0</Kit_x0020_Version>
  </documentManagement>
</p:properties>
</file>

<file path=customXml/itemProps1.xml><?xml version="1.0" encoding="utf-8"?>
<ds:datastoreItem xmlns:ds="http://schemas.openxmlformats.org/officeDocument/2006/customXml" ds:itemID="{9551C446-8086-409B-BF25-CF751BEDE0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719096-25D4-4A1B-984E-41C9BA959B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C4F8C5-0F30-43B1-9DD3-53BBCE7F407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256</TotalTime>
  <Words>328</Words>
  <Application>Microsoft Office PowerPoint</Application>
  <PresentationFormat>Custom</PresentationFormat>
  <Paragraphs>58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Palatino</vt:lpstr>
      <vt:lpstr>Sentinel Medium</vt:lpstr>
      <vt:lpstr>Trebuchet MS</vt:lpstr>
      <vt:lpstr>2_Title &amp; Bullet </vt:lpstr>
      <vt:lpstr>Module 9 – Parallel Computation Patterns (Reduction)</vt:lpstr>
      <vt:lpstr>Objective</vt:lpstr>
      <vt:lpstr>Some Observations on the naïve reduction kernel</vt:lpstr>
      <vt:lpstr>Thread Index Usage Matters</vt:lpstr>
      <vt:lpstr>An Example of 4 threads</vt:lpstr>
      <vt:lpstr>A Better Reduction Kernel</vt:lpstr>
      <vt:lpstr>A Quick Analysis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09 - Parallel Computation Patterns (Reduction)</dc:title>
  <dc:creator>Cook, Colleen N</dc:creator>
  <cp:lastModifiedBy>Andrew Schuh</cp:lastModifiedBy>
  <cp:revision>49</cp:revision>
  <dcterms:created xsi:type="dcterms:W3CDTF">2013-11-15T21:49:21Z</dcterms:created>
  <dcterms:modified xsi:type="dcterms:W3CDTF">2017-05-05T06:57:04Z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Reviewed</vt:lpwstr>
  </property>
  <property fmtid="{D5CDD505-2E9C-101B-9397-08002B2CF9AE}" pid="10" name="Quizzes">
    <vt:lpwstr>N/A</vt:lpwstr>
  </property>
</Properties>
</file>